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34"/>
  </p:notesMasterIdLst>
  <p:handoutMasterIdLst>
    <p:handoutMasterId r:id="rId135"/>
  </p:handoutMasterIdLst>
  <p:sldIdLst>
    <p:sldId id="587" r:id="rId70"/>
    <p:sldId id="662" r:id="rId71"/>
    <p:sldId id="601" r:id="rId72"/>
    <p:sldId id="602" r:id="rId73"/>
    <p:sldId id="603" r:id="rId74"/>
    <p:sldId id="604" r:id="rId75"/>
    <p:sldId id="605" r:id="rId76"/>
    <p:sldId id="663" r:id="rId77"/>
    <p:sldId id="607" r:id="rId78"/>
    <p:sldId id="664" r:id="rId79"/>
    <p:sldId id="609" r:id="rId80"/>
    <p:sldId id="610" r:id="rId81"/>
    <p:sldId id="665" r:id="rId82"/>
    <p:sldId id="612" r:id="rId83"/>
    <p:sldId id="613" r:id="rId84"/>
    <p:sldId id="614" r:id="rId85"/>
    <p:sldId id="615" r:id="rId86"/>
    <p:sldId id="616" r:id="rId87"/>
    <p:sldId id="666" r:id="rId88"/>
    <p:sldId id="618" r:id="rId89"/>
    <p:sldId id="619" r:id="rId90"/>
    <p:sldId id="620" r:id="rId91"/>
    <p:sldId id="621" r:id="rId92"/>
    <p:sldId id="622" r:id="rId93"/>
    <p:sldId id="623" r:id="rId94"/>
    <p:sldId id="624" r:id="rId95"/>
    <p:sldId id="625" r:id="rId96"/>
    <p:sldId id="626" r:id="rId97"/>
    <p:sldId id="627" r:id="rId98"/>
    <p:sldId id="628" r:id="rId99"/>
    <p:sldId id="629" r:id="rId100"/>
    <p:sldId id="630" r:id="rId101"/>
    <p:sldId id="631" r:id="rId102"/>
    <p:sldId id="632" r:id="rId103"/>
    <p:sldId id="633" r:id="rId104"/>
    <p:sldId id="634" r:id="rId105"/>
    <p:sldId id="635" r:id="rId106"/>
    <p:sldId id="636" r:id="rId107"/>
    <p:sldId id="637" r:id="rId108"/>
    <p:sldId id="638" r:id="rId109"/>
    <p:sldId id="639" r:id="rId110"/>
    <p:sldId id="640" r:id="rId111"/>
    <p:sldId id="667" r:id="rId112"/>
    <p:sldId id="642" r:id="rId113"/>
    <p:sldId id="643" r:id="rId114"/>
    <p:sldId id="644" r:id="rId115"/>
    <p:sldId id="645" r:id="rId116"/>
    <p:sldId id="646" r:id="rId117"/>
    <p:sldId id="647" r:id="rId118"/>
    <p:sldId id="648" r:id="rId119"/>
    <p:sldId id="649" r:id="rId120"/>
    <p:sldId id="650" r:id="rId121"/>
    <p:sldId id="668" r:id="rId122"/>
    <p:sldId id="652" r:id="rId123"/>
    <p:sldId id="653" r:id="rId124"/>
    <p:sldId id="654" r:id="rId125"/>
    <p:sldId id="655" r:id="rId126"/>
    <p:sldId id="656" r:id="rId127"/>
    <p:sldId id="657" r:id="rId128"/>
    <p:sldId id="658" r:id="rId129"/>
    <p:sldId id="659" r:id="rId130"/>
    <p:sldId id="660" r:id="rId131"/>
    <p:sldId id="669" r:id="rId132"/>
    <p:sldId id="595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88" d="100"/>
          <a:sy n="88" d="100"/>
        </p:scale>
        <p:origin x="-1024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20" Type="http://schemas.openxmlformats.org/officeDocument/2006/relationships/slide" Target="slides/slide51.xml"/><Relationship Id="rId121" Type="http://schemas.openxmlformats.org/officeDocument/2006/relationships/slide" Target="slides/slide52.xml"/><Relationship Id="rId122" Type="http://schemas.openxmlformats.org/officeDocument/2006/relationships/slide" Target="slides/slide53.xml"/><Relationship Id="rId123" Type="http://schemas.openxmlformats.org/officeDocument/2006/relationships/slide" Target="slides/slide54.xml"/><Relationship Id="rId124" Type="http://schemas.openxmlformats.org/officeDocument/2006/relationships/slide" Target="slides/slide55.xml"/><Relationship Id="rId125" Type="http://schemas.openxmlformats.org/officeDocument/2006/relationships/slide" Target="slides/slide56.xml"/><Relationship Id="rId126" Type="http://schemas.openxmlformats.org/officeDocument/2006/relationships/slide" Target="slides/slide57.xml"/><Relationship Id="rId127" Type="http://schemas.openxmlformats.org/officeDocument/2006/relationships/slide" Target="slides/slide58.xml"/><Relationship Id="rId128" Type="http://schemas.openxmlformats.org/officeDocument/2006/relationships/slide" Target="slides/slide59.xml"/><Relationship Id="rId129" Type="http://schemas.openxmlformats.org/officeDocument/2006/relationships/slide" Target="slides/slide60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slide" Target="slides/slide35.xml"/><Relationship Id="rId105" Type="http://schemas.openxmlformats.org/officeDocument/2006/relationships/slide" Target="slides/slide36.xml"/><Relationship Id="rId106" Type="http://schemas.openxmlformats.org/officeDocument/2006/relationships/slide" Target="slides/slide37.xml"/><Relationship Id="rId107" Type="http://schemas.openxmlformats.org/officeDocument/2006/relationships/slide" Target="slides/slide38.xml"/><Relationship Id="rId108" Type="http://schemas.openxmlformats.org/officeDocument/2006/relationships/slide" Target="slides/slide39.xml"/><Relationship Id="rId109" Type="http://schemas.openxmlformats.org/officeDocument/2006/relationships/slide" Target="slides/slide40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31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slide" Target="slides/slide61.xml"/><Relationship Id="rId131" Type="http://schemas.openxmlformats.org/officeDocument/2006/relationships/slide" Target="slides/slide62.xml"/><Relationship Id="rId132" Type="http://schemas.openxmlformats.org/officeDocument/2006/relationships/slide" Target="slides/slide63.xml"/><Relationship Id="rId133" Type="http://schemas.openxmlformats.org/officeDocument/2006/relationships/slide" Target="slides/slide64.xml"/><Relationship Id="rId134" Type="http://schemas.openxmlformats.org/officeDocument/2006/relationships/notesMaster" Target="notesMasters/notesMaster1.xml"/><Relationship Id="rId135" Type="http://schemas.openxmlformats.org/officeDocument/2006/relationships/handoutMaster" Target="handoutMasters/handoutMaster1.xml"/><Relationship Id="rId136" Type="http://schemas.openxmlformats.org/officeDocument/2006/relationships/printerSettings" Target="printerSettings/printerSettings1.bin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slide" Target="slides/slide41.xml"/><Relationship Id="rId111" Type="http://schemas.openxmlformats.org/officeDocument/2006/relationships/slide" Target="slides/slide42.xml"/><Relationship Id="rId112" Type="http://schemas.openxmlformats.org/officeDocument/2006/relationships/slide" Target="slides/slide43.xml"/><Relationship Id="rId113" Type="http://schemas.openxmlformats.org/officeDocument/2006/relationships/slide" Target="slides/slide44.xml"/><Relationship Id="rId114" Type="http://schemas.openxmlformats.org/officeDocument/2006/relationships/slide" Target="slides/slide45.xml"/><Relationship Id="rId115" Type="http://schemas.openxmlformats.org/officeDocument/2006/relationships/slide" Target="slides/slide46.xml"/><Relationship Id="rId116" Type="http://schemas.openxmlformats.org/officeDocument/2006/relationships/slide" Target="slides/slide47.xml"/><Relationship Id="rId117" Type="http://schemas.openxmlformats.org/officeDocument/2006/relationships/slide" Target="slides/slide48.xml"/><Relationship Id="rId118" Type="http://schemas.openxmlformats.org/officeDocument/2006/relationships/slide" Target="slides/slide49.xml"/><Relationship Id="rId119" Type="http://schemas.openxmlformats.org/officeDocument/2006/relationships/slide" Target="slides/slide50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Relationship Id="rId1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[Show live sample of this one]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map and describe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(go to the app)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how popup for one crop, popup for another crop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code sample (next page)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0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this still belong????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2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http://servicesbeta.esri.com/jerome/uc2014/newprop-color-stops-interactive.html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ms746777.esri.com/webdev/3.14/legacy-simpl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icesbeta.esri.com/jerome/uc2014/legacy-simple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ms746777.esri.com/webdev/3.14/aboveAndBelow.html" TargetMode="Externa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field-function-abovebelow.html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samples/renderer_proportional_points/" TargetMode="External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samples/renderer_proportional_points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_true_proportional.html" TargetMode="External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_true_proportional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evelopers.arcgis.com/javascript/samples/renderer_size_scale/" TargetMode="Externa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ms746777.esri.com/webdev/3.14/opacityInfo.html" TargetMode="External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opacity.html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field-function-predominance.html" TargetMode="External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fl_hover.html" TargetMode="Externa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opacityinfo/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opacityinfo/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query_buffer.html" TargetMode="Externa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toolbar_edit.html" TargetMode="Externa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an214511.esri.com/samples/tests/self-service-mapping-prototype-gh-pages/SliderDemosHQ.html" TargetMode="External"/><Relationship Id="rId3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kenes.github.io/esri-js-samples/smart-mapping/seattle-demographics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2D Visualization with the ArcGIS API for JavaScript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Kristian Ekenes &amp; Jeremy Bartley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452093"/>
            <a:ext cx="10367433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w</a:t>
            </a:r>
            <a:r>
              <a:rPr lang="en-US" sz="6600" dirty="0" smtClean="0">
                <a:solidFill>
                  <a:srgbClr val="FFFF00"/>
                </a:solidFill>
              </a:rPr>
              <a:t>here!</a:t>
            </a:r>
            <a:endParaRPr lang="en-US" sz="66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2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Single symbol, no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4" name="Picture 6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0724"/>
            <a:ext cx="12192000" cy="406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478" y="4460825"/>
            <a:ext cx="1256522" cy="144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(no field)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82061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/>
              <a:t>! </a:t>
            </a:r>
            <a:r>
              <a:rPr lang="en-US" sz="3200" dirty="0"/>
              <a:t>(no field)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4" name="Picture 6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0724"/>
            <a:ext cx="12192000" cy="406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478" y="4460825"/>
            <a:ext cx="1256522" cy="144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264"/>
            <a:ext cx="10096500" cy="334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220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452093"/>
            <a:ext cx="10367433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what!</a:t>
            </a:r>
            <a:endParaRPr lang="en-US" sz="66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2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Based on field or expression</a:t>
            </a:r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9" name="Picture 8" descr="Screen Shot 2016-06-22 at 2.2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04" y="1192696"/>
            <a:ext cx="5810496" cy="54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70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2" name="Picture 11" descr="Screen Shot 2016-06-22 at 2.2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04" y="1192696"/>
            <a:ext cx="5810496" cy="5488608"/>
          </a:xfrm>
          <a:prstGeom prst="rect">
            <a:avLst/>
          </a:prstGeom>
        </p:spPr>
      </p:pic>
      <p:pic>
        <p:nvPicPr>
          <p:cNvPr id="7" name="Picture 6" descr="Screen Shot 2016-06-22 at 2.25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" y="3018182"/>
            <a:ext cx="9791700" cy="3530600"/>
          </a:xfrm>
          <a:prstGeom prst="rect">
            <a:avLst/>
          </a:prstGeom>
        </p:spPr>
      </p:pic>
      <p:pic>
        <p:nvPicPr>
          <p:cNvPr id="10" name="Picture 9" descr="Screen Shot 2016-06-22 at 2.25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3" y="1598544"/>
            <a:ext cx="9918700" cy="1397000"/>
          </a:xfrm>
          <a:prstGeom prst="rect">
            <a:avLst/>
          </a:prstGeom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062628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</a:t>
            </a:r>
            <a:r>
              <a:rPr lang="en-US" sz="3200" dirty="0" smtClean="0"/>
              <a:t>expression function)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2058645" y="2076060"/>
            <a:ext cx="8070980" cy="215070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315353"/>
            <a:ext cx="78867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3097090"/>
            <a:ext cx="78962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275443" y="2295475"/>
            <a:ext cx="2554357" cy="323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933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9183" y="22087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expression function)– </a:t>
            </a:r>
            <a:r>
              <a:rPr lang="en-US" sz="3200" dirty="0" smtClean="0"/>
              <a:t>Above and Below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2" y="1129253"/>
            <a:ext cx="12194171" cy="57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790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0227" y="97321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expression function)– Above and Below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8"/>
          </p:nvPr>
        </p:nvPicPr>
        <p:blipFill>
          <a:blip r:embed="rId2"/>
          <a:srcRect t="27936" b="2793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9633"/>
            <a:ext cx="12188270" cy="559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" y="1689652"/>
            <a:ext cx="6487255" cy="51683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-1" y="1263071"/>
            <a:ext cx="7053623" cy="20503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7390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2302" y="2452092"/>
            <a:ext cx="10003989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h</a:t>
            </a:r>
            <a:r>
              <a:rPr lang="en-US" sz="6600" dirty="0" smtClean="0">
                <a:solidFill>
                  <a:srgbClr val="FFFF00"/>
                </a:solidFill>
              </a:rPr>
              <a:t>ow much!</a:t>
            </a:r>
            <a:endParaRPr lang="en-US" sz="6600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3" y="3436315"/>
            <a:ext cx="3615524" cy="1923604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Color</a:t>
            </a:r>
          </a:p>
          <a:p>
            <a:r>
              <a:rPr lang="en-US" sz="2400" dirty="0" smtClean="0"/>
              <a:t>Size</a:t>
            </a:r>
          </a:p>
          <a:p>
            <a:r>
              <a:rPr lang="en-US" sz="2400" dirty="0" smtClean="0"/>
              <a:t>Opacity</a:t>
            </a:r>
            <a:endParaRPr lang="en-US" sz="2400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679288" y="3778090"/>
            <a:ext cx="3615524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800" dirty="0" smtClean="0"/>
              <a:t>Also based off field value or expression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4" y="2544425"/>
            <a:ext cx="10367433" cy="923330"/>
          </a:xfrm>
        </p:spPr>
        <p:txBody>
          <a:bodyPr/>
          <a:lstStyle/>
          <a:p>
            <a:r>
              <a:rPr lang="en-US" sz="6000" dirty="0" smtClean="0"/>
              <a:t>Feature Layer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2304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Your gateway to client-side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833182"/>
            <a:ext cx="10367433" cy="1659194"/>
          </a:xfrm>
        </p:spPr>
        <p:txBody>
          <a:bodyPr/>
          <a:lstStyle/>
          <a:p>
            <a:r>
              <a:rPr lang="en-US" sz="6600" dirty="0" smtClean="0"/>
              <a:t>Parametric Properties on Renderer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302" y="2658136"/>
            <a:ext cx="10367433" cy="3231654"/>
          </a:xfrm>
        </p:spPr>
        <p:txBody>
          <a:bodyPr/>
          <a:lstStyle/>
          <a:p>
            <a:r>
              <a:rPr lang="en-US" dirty="0" err="1"/>
              <a:t>rotationInfo</a:t>
            </a:r>
            <a:endParaRPr lang="en-US" dirty="0"/>
          </a:p>
          <a:p>
            <a:r>
              <a:rPr lang="en-US" dirty="0" err="1" smtClean="0"/>
              <a:t>sizeInfo</a:t>
            </a:r>
            <a:endParaRPr lang="en-US" dirty="0" smtClean="0"/>
          </a:p>
          <a:p>
            <a:r>
              <a:rPr lang="en-US" dirty="0" err="1" smtClean="0"/>
              <a:t>colorInfo</a:t>
            </a:r>
            <a:endParaRPr lang="en-US" dirty="0" smtClean="0"/>
          </a:p>
          <a:p>
            <a:r>
              <a:rPr lang="en-US" dirty="0" err="1" smtClean="0"/>
              <a:t>opacityInfo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5944" y="5381489"/>
            <a:ext cx="5245356" cy="109387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4400" dirty="0" err="1" smtClean="0">
                <a:solidFill>
                  <a:srgbClr val="FFFF96"/>
                </a:solidFill>
              </a:rPr>
              <a:t>VisualVariables</a:t>
            </a:r>
            <a:r>
              <a:rPr lang="en-US" sz="4400" dirty="0" smtClean="0">
                <a:solidFill>
                  <a:srgbClr val="FFFF96"/>
                </a:solidFill>
              </a:rPr>
              <a:t> – Parameterized Symbols</a:t>
            </a:r>
          </a:p>
        </p:txBody>
      </p:sp>
    </p:spTree>
    <p:extLst>
      <p:ext uri="{BB962C8B-B14F-4D97-AF65-F5344CB8AC3E}">
        <p14:creationId xmlns:p14="http://schemas.microsoft.com/office/powerpoint/2010/main" val="82245086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58" y="1435108"/>
            <a:ext cx="7366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918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6" y="1369125"/>
            <a:ext cx="7366000" cy="4724400"/>
          </a:xfrm>
          <a:prstGeom prst="rect">
            <a:avLst/>
          </a:prstGeom>
        </p:spPr>
      </p:pic>
      <p:pic>
        <p:nvPicPr>
          <p:cNvPr id="7" name="Picture 6" descr="Screen Shot 2016-06-28 at 9.18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6" y="2127919"/>
            <a:ext cx="9722873" cy="39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10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  <p:pic>
        <p:nvPicPr>
          <p:cNvPr id="7" name="Picture 6" descr="Screen Shot 2016-06-22 at 7.25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63" y="1551967"/>
            <a:ext cx="9205474" cy="5032147"/>
          </a:xfrm>
          <a:prstGeom prst="rect">
            <a:avLst/>
          </a:prstGeom>
        </p:spPr>
      </p:pic>
      <p:pic>
        <p:nvPicPr>
          <p:cNvPr id="8" name="Picture 7" descr="Screen Shot 2016-06-22 at 7.25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5" y="3713861"/>
            <a:ext cx="4089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35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9" name="Picture 8" descr="Screen Shot 2016-06-22 at 7.25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44" y="1567085"/>
            <a:ext cx="9205474" cy="5032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661641"/>
            <a:ext cx="5637008" cy="39534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0" y="3143250"/>
            <a:ext cx="5635626" cy="2916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9309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8589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677" y="190500"/>
            <a:ext cx="6058198" cy="3200400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54979" y="565221"/>
            <a:ext cx="10363200" cy="1046440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br>
              <a:rPr lang="en-US" sz="4000" dirty="0" smtClean="0">
                <a:solidFill>
                  <a:srgbClr val="FFFF00"/>
                </a:solidFill>
              </a:rPr>
            </a:b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54978" y="1751931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7642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SizeInfo</a:t>
            </a:r>
            <a:r>
              <a:rPr lang="en-US" sz="2000" dirty="0" smtClean="0"/>
              <a:t> visual variable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913"/>
            <a:ext cx="12192000" cy="503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8706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913"/>
            <a:ext cx="12192000" cy="503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1338"/>
            <a:ext cx="6718300" cy="37084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4118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4675"/>
            <a:ext cx="12192000" cy="536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599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77" y="0"/>
            <a:ext cx="3421224" cy="686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52173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4675"/>
            <a:ext cx="12192000" cy="536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396" y="3600450"/>
            <a:ext cx="5252604" cy="3257550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9452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39063" y="485362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132603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4475"/>
            <a:ext cx="9779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251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514475"/>
            <a:ext cx="9779000" cy="5343525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39063" y="485362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132603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pic>
        <p:nvPicPr>
          <p:cNvPr id="5" name="Picture 4" descr="Screen Shot 2016-06-24 at 11.45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603500"/>
            <a:ext cx="5905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38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(bounded proportional size</a:t>
            </a:r>
            <a:r>
              <a:rPr lang="en-US" sz="2800" dirty="0" smtClean="0"/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31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9250"/>
            <a:ext cx="4368800" cy="3035300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(bounded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853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" y="1285875"/>
            <a:ext cx="10937875" cy="5572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9499" y="4714875"/>
            <a:ext cx="2578101" cy="145573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/>
            <a:r>
              <a:rPr lang="en-US" sz="2400" dirty="0" smtClean="0"/>
              <a:t>Map should look</a:t>
            </a:r>
          </a:p>
          <a:p>
            <a:pPr algn="ctr" eaLnBrk="0" hangingPunct="0"/>
            <a:r>
              <a:rPr lang="en-US" sz="2400" dirty="0" smtClean="0"/>
              <a:t> good at all scales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592667" y="251111"/>
            <a:ext cx="11292416" cy="1046440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(scale dependent continuous size)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0714" y="89835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17380024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914401" y="583655"/>
            <a:ext cx="10363200" cy="615553"/>
          </a:xfrm>
        </p:spPr>
        <p:txBody>
          <a:bodyPr/>
          <a:lstStyle/>
          <a:p>
            <a:r>
              <a:rPr lang="en-US" sz="4000" dirty="0" smtClean="0"/>
              <a:t>Rotation</a:t>
            </a:r>
            <a:endParaRPr lang="en-US" sz="400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09482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Renderer.rotationInfo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6" y="1464572"/>
            <a:ext cx="5562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36" y="1464572"/>
            <a:ext cx="5315428" cy="144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7037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39989080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3405187" y="3260675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229667" y="3260676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95344"/>
            <a:ext cx="7080250" cy="35769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0" y="3921124"/>
            <a:ext cx="4111625" cy="20320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311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2190750"/>
            <a:ext cx="121856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611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 smtClean="0"/>
              <a:t>Popups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47" y="0"/>
            <a:ext cx="5374434" cy="686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62848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2241"/>
            <a:ext cx="12183513" cy="417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2770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2241"/>
            <a:ext cx="12183513" cy="417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360" y="0"/>
            <a:ext cx="6542640" cy="2911475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97322" y="131970"/>
            <a:ext cx="4220818" cy="1723549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41563" y="1912368"/>
            <a:ext cx="3469861" cy="809764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19391813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747" y="476425"/>
            <a:ext cx="10367433" cy="677108"/>
          </a:xfrm>
        </p:spPr>
        <p:txBody>
          <a:bodyPr/>
          <a:lstStyle/>
          <a:p>
            <a:r>
              <a:rPr lang="en-US" sz="4400" dirty="0" smtClean="0"/>
              <a:t>Show me potential correlation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4747" y="1167650"/>
            <a:ext cx="10367433" cy="369332"/>
          </a:xfrm>
        </p:spPr>
        <p:txBody>
          <a:bodyPr/>
          <a:lstStyle/>
          <a:p>
            <a:r>
              <a:rPr lang="en-US" sz="2400" b="0" dirty="0"/>
              <a:t>Color + </a:t>
            </a:r>
            <a:r>
              <a:rPr lang="en-US" sz="2400" b="0" dirty="0" smtClean="0"/>
              <a:t>size visual variables to visualize </a:t>
            </a:r>
            <a:r>
              <a:rPr lang="en-US" sz="2400" b="0" dirty="0" smtClean="0">
                <a:solidFill>
                  <a:srgbClr val="FFFF00"/>
                </a:solidFill>
              </a:rPr>
              <a:t>two variables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" name="Picture 4" descr="Screen Shot 2016-06-25 at 10.10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0" y="1642661"/>
            <a:ext cx="8579623" cy="4860900"/>
          </a:xfrm>
          <a:prstGeom prst="rect">
            <a:avLst/>
          </a:prstGeom>
        </p:spPr>
      </p:pic>
      <p:pic>
        <p:nvPicPr>
          <p:cNvPr id="6" name="Picture 5" descr="Screen Shot 2016-06-24 at 12.19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58" y="1998748"/>
            <a:ext cx="7766443" cy="45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64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96835" y="1891517"/>
            <a:ext cx="9073907" cy="1015663"/>
          </a:xfrm>
        </p:spPr>
        <p:txBody>
          <a:bodyPr/>
          <a:lstStyle/>
          <a:p>
            <a:r>
              <a:rPr lang="en-US" sz="6600" dirty="0" smtClean="0"/>
              <a:t>Show me </a:t>
            </a:r>
            <a:r>
              <a:rPr lang="en-US" sz="6600" dirty="0" smtClean="0">
                <a:solidFill>
                  <a:srgbClr val="FFFF00"/>
                </a:solidFill>
              </a:rPr>
              <a:t>when</a:t>
            </a:r>
            <a:endParaRPr lang="en-US" sz="96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835" y="3047123"/>
            <a:ext cx="8682409" cy="27780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571500" indent="-571500" algn="l" eaLnBrk="0" hangingPunct="0">
              <a:buFont typeface="Arial"/>
              <a:buChar char="•"/>
            </a:pPr>
            <a:r>
              <a:rPr lang="en-US" sz="2800" dirty="0" smtClean="0"/>
              <a:t>Timeline with start and end date field (continuous color)</a:t>
            </a:r>
          </a:p>
          <a:p>
            <a:pPr marL="571500" indent="-571500" algn="l" eaLnBrk="0" hangingPunct="0">
              <a:buFont typeface="Arial"/>
              <a:buChar char="•"/>
            </a:pPr>
            <a:r>
              <a:rPr lang="en-US" sz="2800" dirty="0" smtClean="0"/>
              <a:t>Timeline before and after date field (diverging continuous colors)</a:t>
            </a:r>
          </a:p>
          <a:p>
            <a:pPr algn="l" eaLnBrk="0" hangingPunct="0"/>
            <a:endParaRPr lang="en-US" sz="1100" dirty="0"/>
          </a:p>
          <a:p>
            <a:pPr algn="l" eaLnBrk="0" hangingPunct="0"/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007" y="423352"/>
            <a:ext cx="9073907" cy="615553"/>
          </a:xfrm>
        </p:spPr>
        <p:txBody>
          <a:bodyPr/>
          <a:lstStyle/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when </a:t>
            </a:r>
            <a:r>
              <a:rPr lang="en-US" sz="2400" b="0" dirty="0" smtClean="0"/>
              <a:t>(timeline continuous color)</a:t>
            </a:r>
            <a:endParaRPr lang="en-US" sz="2800" dirty="0"/>
          </a:p>
        </p:txBody>
      </p:sp>
      <p:pic>
        <p:nvPicPr>
          <p:cNvPr id="2" name="Picture 1" descr="Screen Shot 2016-06-24 at 9.29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3" y="1209257"/>
            <a:ext cx="7211395" cy="5419407"/>
          </a:xfrm>
          <a:prstGeom prst="rect">
            <a:avLst/>
          </a:prstGeom>
        </p:spPr>
      </p:pic>
      <p:pic>
        <p:nvPicPr>
          <p:cNvPr id="5" name="Picture 4" descr="Screen Shot 2016-06-27 at 8.4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9" y="2902697"/>
            <a:ext cx="11770292" cy="37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78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514053"/>
            <a:ext cx="10367433" cy="1477328"/>
          </a:xfrm>
        </p:spPr>
        <p:txBody>
          <a:bodyPr/>
          <a:lstStyle/>
          <a:p>
            <a:r>
              <a:rPr lang="en-US" dirty="0" smtClean="0"/>
              <a:t>Other Renderers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302" y="1991386"/>
            <a:ext cx="10367433" cy="2577629"/>
          </a:xfrm>
        </p:spPr>
        <p:txBody>
          <a:bodyPr/>
          <a:lstStyle/>
          <a:p>
            <a:r>
              <a:rPr lang="en-US" dirty="0" err="1" smtClean="0"/>
              <a:t>DotDensityRenderer</a:t>
            </a:r>
            <a:endParaRPr lang="en-US" dirty="0" smtClean="0"/>
          </a:p>
          <a:p>
            <a:r>
              <a:rPr lang="en-US" dirty="0" err="1" smtClean="0"/>
              <a:t>BlendRenderer</a:t>
            </a:r>
            <a:endParaRPr lang="en-US" dirty="0" smtClean="0"/>
          </a:p>
          <a:p>
            <a:r>
              <a:rPr lang="en-US" dirty="0" err="1" smtClean="0"/>
              <a:t>ScaleDependentRenderer</a:t>
            </a:r>
            <a:endParaRPr lang="en-US" dirty="0" smtClean="0"/>
          </a:p>
          <a:p>
            <a:r>
              <a:rPr lang="en-US" dirty="0" err="1" smtClean="0"/>
              <a:t>Heatmap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61519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193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558"/>
            <a:ext cx="4810125" cy="427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1107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DotDensity</a:t>
            </a:r>
            <a:r>
              <a:rPr lang="en-US" sz="3200" dirty="0"/>
              <a:t> </a:t>
            </a:r>
            <a:r>
              <a:rPr lang="en-US" sz="3200" dirty="0" smtClean="0"/>
              <a:t>can represent 1 dot per value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725"/>
            <a:ext cx="12192000" cy="52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191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BlendRenderer</a:t>
            </a:r>
            <a:r>
              <a:rPr lang="en-US" sz="3200" dirty="0" smtClean="0"/>
              <a:t> -- Beta 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6" y="1204600"/>
            <a:ext cx="9677400" cy="56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84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94" y="0"/>
            <a:ext cx="58619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530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BlendRenderer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000"/>
            <a:ext cx="9677400" cy="5605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376" y="2460625"/>
            <a:ext cx="4937624" cy="43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993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10455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1853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Heatmap</a:t>
            </a:r>
            <a:r>
              <a:rPr lang="en-US" sz="3200" dirty="0" smtClean="0"/>
              <a:t> -- Renderer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190824"/>
            <a:ext cx="6772275" cy="57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6885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912304" y="2452092"/>
            <a:ext cx="10367433" cy="1015663"/>
          </a:xfrm>
        </p:spPr>
        <p:txBody>
          <a:bodyPr/>
          <a:lstStyle/>
          <a:p>
            <a:r>
              <a:rPr lang="en-US" sz="6600" dirty="0" smtClean="0"/>
              <a:t>Smart Mapping</a:t>
            </a:r>
            <a:endParaRPr lang="en-US" sz="66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2304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Let your data drive your visualization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 smtClean="0"/>
              <a:t>Introduced in 3.13</a:t>
            </a:r>
          </a:p>
          <a:p>
            <a:r>
              <a:rPr lang="en-US" b="0" dirty="0" smtClean="0"/>
              <a:t>Takes the guesswork out of: </a:t>
            </a:r>
          </a:p>
          <a:p>
            <a:pPr lvl="1"/>
            <a:r>
              <a:rPr lang="en-US" b="0" dirty="0" smtClean="0"/>
              <a:t>What colors to use…for fill, outline, background fill outline, </a:t>
            </a:r>
            <a:r>
              <a:rPr lang="en-US" b="0" dirty="0" err="1" smtClean="0"/>
              <a:t>etc</a:t>
            </a:r>
            <a:endParaRPr lang="en-US" b="0" dirty="0" smtClean="0"/>
          </a:p>
          <a:p>
            <a:pPr lvl="1"/>
            <a:r>
              <a:rPr lang="en-US" b="0" dirty="0" smtClean="0"/>
              <a:t>What opacity to use on each color</a:t>
            </a:r>
          </a:p>
          <a:p>
            <a:pPr lvl="1"/>
            <a:r>
              <a:rPr lang="en-US" b="0" dirty="0" smtClean="0"/>
              <a:t>What size to use for lines, markers, outlines on markers</a:t>
            </a:r>
          </a:p>
          <a:p>
            <a:pPr lvl="1"/>
            <a:r>
              <a:rPr lang="en-US" b="0" dirty="0" smtClean="0"/>
              <a:t>What size is appropriate for what scale</a:t>
            </a:r>
          </a:p>
          <a:p>
            <a:pPr lvl="1"/>
            <a:endParaRPr lang="en-US" b="0" dirty="0"/>
          </a:p>
          <a:p>
            <a:r>
              <a:rPr lang="en-US" b="0" dirty="0" smtClean="0"/>
              <a:t>Does this by looking at the data, the </a:t>
            </a:r>
            <a:r>
              <a:rPr lang="en-US" b="0" dirty="0" err="1" smtClean="0"/>
              <a:t>basemap</a:t>
            </a:r>
            <a:r>
              <a:rPr lang="en-US" b="0" dirty="0" smtClean="0"/>
              <a:t>, and the story you want to tell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914401" y="1240182"/>
            <a:ext cx="10363200" cy="307777"/>
          </a:xfrm>
        </p:spPr>
        <p:txBody>
          <a:bodyPr/>
          <a:lstStyle/>
          <a:p>
            <a:r>
              <a:rPr lang="en-US" sz="2000" dirty="0" smtClean="0"/>
              <a:t>Data driven defaults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14400" y="5862836"/>
            <a:ext cx="10363200" cy="307777"/>
          </a:xfrm>
        </p:spPr>
        <p:txBody>
          <a:bodyPr/>
          <a:lstStyle/>
          <a:p>
            <a:r>
              <a:rPr lang="en-US" sz="2000" dirty="0" smtClean="0"/>
              <a:t>Used by authoring and data exploration apps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08586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-- Styles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14700"/>
            <a:ext cx="11849100" cy="354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809625"/>
            <a:ext cx="10007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3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2192000" cy="59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488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12192000" cy="393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425"/>
            <a:ext cx="10845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895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809625"/>
            <a:ext cx="10242550" cy="60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4336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5811"/>
            <a:ext cx="8788400" cy="61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762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attribute)</a:t>
            </a:r>
          </a:p>
          <a:p>
            <a:r>
              <a:rPr lang="en-US" dirty="0"/>
              <a:t>Enables editing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649" y="-1"/>
            <a:ext cx="4130351" cy="687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51981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9" y="762000"/>
            <a:ext cx="10486571" cy="6096000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914400" y="23653"/>
            <a:ext cx="103632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 smtClean="0"/>
              <a:t>Smart Mapping API components – Sliders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70037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 descr="Screen Shot 2016-06-22 at 3.28.0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956"/>
            <a:ext cx="12192000" cy="5431219"/>
          </a:xfrm>
          <a:prstGeom prst="rect">
            <a:avLst/>
          </a:prstGeom>
        </p:spPr>
      </p:pic>
      <p:pic>
        <p:nvPicPr>
          <p:cNvPr id="5" name="Picture 4" descr="Screen Shot 2016-06-22 at 3.29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33473"/>
            <a:ext cx="5791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2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Goal is to help you generate the best possible visualization for your data</a:t>
            </a:r>
          </a:p>
          <a:p>
            <a:endParaRPr lang="en-US" dirty="0"/>
          </a:p>
          <a:p>
            <a:r>
              <a:rPr lang="en-US" dirty="0" smtClean="0"/>
              <a:t>It is expensive to introspect your data</a:t>
            </a:r>
          </a:p>
          <a:p>
            <a:endParaRPr lang="en-US" dirty="0" smtClean="0"/>
          </a:p>
          <a:p>
            <a:r>
              <a:rPr lang="en-US" dirty="0" smtClean="0"/>
              <a:t>Best option is to let </a:t>
            </a:r>
            <a:r>
              <a:rPr lang="en-US" dirty="0" err="1" smtClean="0"/>
              <a:t>SmartMapping</a:t>
            </a:r>
            <a:r>
              <a:rPr lang="en-US" dirty="0" smtClean="0"/>
              <a:t> generate you a renderer that you use in your application statically.  </a:t>
            </a:r>
          </a:p>
          <a:p>
            <a:endParaRPr lang="en-US" dirty="0"/>
          </a:p>
          <a:p>
            <a:r>
              <a:rPr lang="en-US" dirty="0" smtClean="0"/>
              <a:t>The authoring experience of </a:t>
            </a:r>
            <a:r>
              <a:rPr lang="en-US" dirty="0" err="1" smtClean="0"/>
              <a:t>ArcGIS.com</a:t>
            </a:r>
            <a:r>
              <a:rPr lang="en-US" dirty="0" smtClean="0"/>
              <a:t> uses smart mapping in </a:t>
            </a:r>
            <a:r>
              <a:rPr lang="en-US" dirty="0" err="1" smtClean="0"/>
              <a:t>WebMaps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4415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Ways to Visualize a 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1" b="53583"/>
          <a:stretch/>
        </p:blipFill>
        <p:spPr bwMode="auto">
          <a:xfrm>
            <a:off x="892304" y="1464134"/>
            <a:ext cx="3381095" cy="18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1" b="52000"/>
          <a:stretch/>
        </p:blipFill>
        <p:spPr bwMode="auto">
          <a:xfrm>
            <a:off x="4468326" y="3541033"/>
            <a:ext cx="3276061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3" r="51206"/>
          <a:stretch/>
        </p:blipFill>
        <p:spPr bwMode="auto">
          <a:xfrm>
            <a:off x="7918255" y="1464134"/>
            <a:ext cx="3381095" cy="18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0" t="52219" r="1875" b="3055"/>
          <a:stretch/>
        </p:blipFill>
        <p:spPr bwMode="auto">
          <a:xfrm>
            <a:off x="7918255" y="3541033"/>
            <a:ext cx="3381095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r="2916"/>
          <a:stretch/>
        </p:blipFill>
        <p:spPr bwMode="auto">
          <a:xfrm>
            <a:off x="4466945" y="1451184"/>
            <a:ext cx="3277442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3"/>
          <a:stretch/>
        </p:blipFill>
        <p:spPr bwMode="auto">
          <a:xfrm>
            <a:off x="892303" y="3535453"/>
            <a:ext cx="3381095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92303" y="5555393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2400" dirty="0" smtClean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7717639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132265"/>
            <a:ext cx="10367433" cy="1107996"/>
          </a:xfrm>
        </p:spPr>
        <p:txBody>
          <a:bodyPr/>
          <a:lstStyle/>
          <a:p>
            <a:r>
              <a:rPr lang="en-US" sz="7200" dirty="0" smtClean="0"/>
              <a:t>Renderers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2302" y="3316097"/>
            <a:ext cx="10367433" cy="1923604"/>
          </a:xfrm>
          <a:prstGeom prst="rect">
            <a:avLst/>
          </a:prstGeom>
        </p:spPr>
        <p:txBody>
          <a:bodyPr/>
          <a:lstStyle/>
          <a:p>
            <a:r>
              <a:rPr lang="en-US" sz="2400" dirty="0" err="1" smtClean="0"/>
              <a:t>SimpleRenderer</a:t>
            </a:r>
            <a:endParaRPr lang="en-US" sz="2400" dirty="0" smtClean="0"/>
          </a:p>
          <a:p>
            <a:r>
              <a:rPr lang="en-US" sz="2400" dirty="0" err="1" smtClean="0"/>
              <a:t>UniqueValueRenderer</a:t>
            </a:r>
            <a:endParaRPr lang="en-US" sz="2400" dirty="0" smtClean="0"/>
          </a:p>
          <a:p>
            <a:r>
              <a:rPr lang="en-US" sz="2400" dirty="0" err="1" smtClean="0"/>
              <a:t>ClassBreaksRenderer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Feature Layer 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A feature layer has its own default symbol</a:t>
            </a:r>
          </a:p>
          <a:p>
            <a:pPr lvl="1"/>
            <a:r>
              <a:rPr lang="en-US" dirty="0" smtClean="0"/>
              <a:t>Defined in the “</a:t>
            </a:r>
            <a:r>
              <a:rPr lang="en-US" dirty="0" err="1" smtClean="0"/>
              <a:t>drawingInfo</a:t>
            </a:r>
            <a:r>
              <a:rPr lang="en-US" dirty="0" smtClean="0"/>
              <a:t>”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3" r="21428"/>
          <a:stretch/>
        </p:blipFill>
        <p:spPr bwMode="auto">
          <a:xfrm>
            <a:off x="7296538" y="0"/>
            <a:ext cx="489546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2766"/>
            <a:ext cx="10827256" cy="2295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7604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5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3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1542</Words>
  <Application>Microsoft Macintosh PowerPoint</Application>
  <PresentationFormat>Custom</PresentationFormat>
  <Paragraphs>261</Paragraphs>
  <Slides>64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Esri_Corporate_Template-Dark</vt:lpstr>
      <vt:lpstr>2D Visualization with the ArcGIS API for JavaScript</vt:lpstr>
      <vt:lpstr>Feature Layer</vt:lpstr>
      <vt:lpstr>Feature Layer</vt:lpstr>
      <vt:lpstr>Feature Layer</vt:lpstr>
      <vt:lpstr>Feature Layer</vt:lpstr>
      <vt:lpstr>Feature Layer</vt:lpstr>
      <vt:lpstr>Various Ways to Visualize a Feature Layer</vt:lpstr>
      <vt:lpstr>Renderers</vt:lpstr>
      <vt:lpstr>Default Feature Layer View</vt:lpstr>
      <vt:lpstr>Show me where!</vt:lpstr>
      <vt:lpstr>Show me where! (no field)</vt:lpstr>
      <vt:lpstr>Show me where! (no field)</vt:lpstr>
      <vt:lpstr>Show me what!</vt:lpstr>
      <vt:lpstr>Show me what! (with field)</vt:lpstr>
      <vt:lpstr>Show me what! (with field)</vt:lpstr>
      <vt:lpstr>Show me what! (with expression function)</vt:lpstr>
      <vt:lpstr>Show me what! (with expression function)– Above and Below</vt:lpstr>
      <vt:lpstr>Show me what! (with expression function)– Above and Below</vt:lpstr>
      <vt:lpstr>Show me how much!</vt:lpstr>
      <vt:lpstr>Parametric Properties on Renderer</vt:lpstr>
      <vt:lpstr>Show me how much! (classed color)</vt:lpstr>
      <vt:lpstr>Show me how much! (classed color)</vt:lpstr>
      <vt:lpstr>Show me how much! (continuous color)</vt:lpstr>
      <vt:lpstr>Show me how much! (continuous color)</vt:lpstr>
      <vt:lpstr>Show me how much! (color with stops)</vt:lpstr>
      <vt:lpstr>Show me how much!  (color with stops)</vt:lpstr>
      <vt:lpstr>PowerPoint Presentation</vt:lpstr>
      <vt:lpstr>PowerPoint Presentation</vt:lpstr>
      <vt:lpstr>PowerPoint Presentation</vt:lpstr>
      <vt:lpstr>PowerPoint Presentation</vt:lpstr>
      <vt:lpstr>Show me how much! (continuous size - bounded)</vt:lpstr>
      <vt:lpstr>Show me how much! (continuous size - bounded)</vt:lpstr>
      <vt:lpstr>PowerPoint Presentation</vt:lpstr>
      <vt:lpstr>PowerPoint Presentation</vt:lpstr>
      <vt:lpstr>Show me how much! (scale dependent continuous size)</vt:lpstr>
      <vt:lpstr>Rotation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potential correlation</vt:lpstr>
      <vt:lpstr>Show me when</vt:lpstr>
      <vt:lpstr>Show me when (timeline continuous color)</vt:lpstr>
      <vt:lpstr>Other Renderers</vt:lpstr>
      <vt:lpstr>Dot Density</vt:lpstr>
      <vt:lpstr>Dot Density</vt:lpstr>
      <vt:lpstr>DotDensity can represent 1 dot per value</vt:lpstr>
      <vt:lpstr>BlendRenderer -- Beta </vt:lpstr>
      <vt:lpstr>BlendRenderer </vt:lpstr>
      <vt:lpstr>PowerPoint Presentation</vt:lpstr>
      <vt:lpstr>Heatmap -- Renderer</vt:lpstr>
      <vt:lpstr>Smart Mapping</vt:lpstr>
      <vt:lpstr>Smart Mapping</vt:lpstr>
      <vt:lpstr>Smart Mapping API components -- Styles</vt:lpstr>
      <vt:lpstr>Smart Mapping API components – FL Stats Plugin</vt:lpstr>
      <vt:lpstr>Smart Mapping API components – FL Stats Plugin</vt:lpstr>
      <vt:lpstr>Smart Mapping API components – smartMapping</vt:lpstr>
      <vt:lpstr>Smart Mapping API components – smartMapping</vt:lpstr>
      <vt:lpstr>PowerPoint Presentation</vt:lpstr>
      <vt:lpstr>Smart Mapping API components – smartMapping</vt:lpstr>
      <vt:lpstr>Smart Mapping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2017-03-02T19:43:51Z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